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492" r:id="rId2"/>
    <p:sldId id="493" r:id="rId3"/>
    <p:sldId id="494" r:id="rId4"/>
    <p:sldId id="501" r:id="rId5"/>
    <p:sldId id="504" r:id="rId6"/>
    <p:sldId id="505" r:id="rId7"/>
    <p:sldId id="50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60"/>
  </p:normalViewPr>
  <p:slideViewPr>
    <p:cSldViewPr snapToGrid="0">
      <p:cViewPr varScale="1">
        <p:scale>
          <a:sx n="111" d="100"/>
          <a:sy n="111" d="100"/>
        </p:scale>
        <p:origin x="96" y="21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04CF7E-6A57-4C3D-93CC-1ED10DB6F70F}" type="datetimeFigureOut">
              <a:rPr lang="en-US" smtClean="0"/>
              <a:t>11/19/2022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CB9B2F-A24C-4E5B-9F9C-2D7AE6CEF9F4}" type="slidenum">
              <a:rPr lang="en-US" smtClean="0"/>
              <a:t>‹#›</a:t>
            </a:fld>
            <a:endParaRPr lang="en-US"/>
          </a:p>
        </p:txBody>
      </p:sp>
    </p:spTree>
    <p:extLst>
      <p:ext uri="{BB962C8B-B14F-4D97-AF65-F5344CB8AC3E}">
        <p14:creationId xmlns:p14="http://schemas.microsoft.com/office/powerpoint/2010/main" val="1992637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XFS is another popular file system for Linux systems. Unfortunately, our forensic tools are limited when it comes to this file system.</a:t>
            </a:r>
          </a:p>
          <a:p>
            <a:endParaRPr lang="en-US" i="1" dirty="0"/>
          </a:p>
          <a:p>
            <a:r>
              <a:rPr lang="en-US" dirty="0"/>
              <a:t>For a much deeper dive into XFS than I am able to do here, see my series of blog posts at </a:t>
            </a:r>
            <a:r>
              <a:rPr lang="en-US" i="1" dirty="0"/>
              <a:t>https://righteousit.wordpress.com/tag/xfs/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BAF7FD7-2006-324C-B734-D68A0D67A17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9263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XFS file system was originally created by Silicon Graphics Inc for their IRIX operating system. When SGI migrated into the Linux space, they brought XFS along with them.</a:t>
            </a:r>
          </a:p>
          <a:p>
            <a:endParaRPr lang="en-US" dirty="0"/>
          </a:p>
          <a:p>
            <a:r>
              <a:rPr lang="en-US" dirty="0"/>
              <a:t>These days, XFS is a popular choice for a high-performance Linux file system. Many lower-end Network Attached Storage (NAS) devices are simply Linux systems with disk arrays attached running Linux software RAID and XFS. XFS also got a big popularity boost when Red Hat announced that XFS would be the default file system starting with RHEL 7.</a:t>
            </a:r>
          </a:p>
          <a:p>
            <a:endParaRPr lang="en-US" dirty="0"/>
          </a:p>
          <a:p>
            <a:r>
              <a:rPr lang="en-US" dirty="0"/>
              <a:t>Unfortunately, there is only very limited forensic tool support for XFS. X-Ways does support XFS and there is a development branch of the </a:t>
            </a:r>
            <a:r>
              <a:rPr lang="en-US" dirty="0" err="1"/>
              <a:t>Sleuthkit</a:t>
            </a:r>
            <a:r>
              <a:rPr lang="en-US" dirty="0"/>
              <a:t> that is working towards XFS support (</a:t>
            </a:r>
            <a:r>
              <a:rPr lang="en-US" i="1" dirty="0"/>
              <a:t>https://github.com/sleuthkit/sleuthkit/pull/1476</a:t>
            </a:r>
            <a:r>
              <a:rPr lang="en-US" dirty="0"/>
              <a:t>). However, I believe that both products need significantly more testing when it comes to XFS file systems. Be careful to verify your findings when working with either tool.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BAF7FD7-2006-324C-B734-D68A0D67A17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3017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XFS is a modern, journaling file system. It uses 64-bit addressing and so has the potential to create massive volumes and files– theoretically into the exabyte range.</a:t>
            </a:r>
          </a:p>
          <a:p>
            <a:endParaRPr lang="en-US" dirty="0"/>
          </a:p>
          <a:p>
            <a:r>
              <a:rPr lang="en-US" dirty="0"/>
              <a:t>Like EXT, the default block size for XFS is 4K, but XFS </a:t>
            </a:r>
            <a:r>
              <a:rPr lang="en-US" dirty="0" err="1"/>
              <a:t>inodes</a:t>
            </a:r>
            <a:r>
              <a:rPr lang="en-US" dirty="0"/>
              <a:t> are 512 bytes, making them much larger than even EXT4 </a:t>
            </a:r>
            <a:r>
              <a:rPr lang="en-US" dirty="0" err="1"/>
              <a:t>inodes</a:t>
            </a:r>
            <a:r>
              <a:rPr lang="en-US" dirty="0"/>
              <a:t>. This large </a:t>
            </a:r>
            <a:r>
              <a:rPr lang="en-US" dirty="0" err="1"/>
              <a:t>inode</a:t>
            </a:r>
            <a:r>
              <a:rPr lang="en-US" dirty="0"/>
              <a:t> size gives XFS the potential to have resident data in the </a:t>
            </a:r>
            <a:r>
              <a:rPr lang="en-US" dirty="0" err="1"/>
              <a:t>inode</a:t>
            </a:r>
            <a:r>
              <a:rPr lang="en-US" dirty="0"/>
              <a:t> similar to NTFS. The current XFS implementation will keep small directories resident in the </a:t>
            </a:r>
            <a:r>
              <a:rPr lang="en-US" dirty="0" err="1"/>
              <a:t>inode</a:t>
            </a:r>
            <a:r>
              <a:rPr lang="en-US" dirty="0"/>
              <a:t> but there </a:t>
            </a:r>
            <a:r>
              <a:rPr lang="en-US"/>
              <a:t>is no </a:t>
            </a:r>
            <a:r>
              <a:rPr lang="en-US" dirty="0"/>
              <a:t>support for resident data files.</a:t>
            </a:r>
          </a:p>
          <a:p>
            <a:endParaRPr lang="en-US" dirty="0"/>
          </a:p>
          <a:p>
            <a:r>
              <a:rPr lang="en-US" dirty="0"/>
              <a:t>Also XFS does not pre-allocate </a:t>
            </a:r>
            <a:r>
              <a:rPr lang="en-US" dirty="0" err="1"/>
              <a:t>inodes</a:t>
            </a:r>
            <a:r>
              <a:rPr lang="en-US" dirty="0"/>
              <a:t> like traditional Unix file systems. When more </a:t>
            </a:r>
            <a:r>
              <a:rPr lang="en-US" dirty="0" err="1"/>
              <a:t>inodes</a:t>
            </a:r>
            <a:r>
              <a:rPr lang="en-US" dirty="0"/>
              <a:t> are needed, XFS will simply grab a group of four data blocks (16K) and designate them for </a:t>
            </a:r>
            <a:r>
              <a:rPr lang="en-US" dirty="0" err="1"/>
              <a:t>inode</a:t>
            </a:r>
            <a:r>
              <a:rPr lang="en-US" dirty="0"/>
              <a:t> storage. This tends to keep file metadata close to the file data and means less overhead in the file system for </a:t>
            </a:r>
            <a:r>
              <a:rPr lang="en-US" dirty="0" err="1"/>
              <a:t>inode</a:t>
            </a:r>
            <a:r>
              <a:rPr lang="en-US" dirty="0"/>
              <a:t> storage. </a:t>
            </a:r>
            <a:r>
              <a:rPr lang="en-US" dirty="0" err="1"/>
              <a:t>Inode</a:t>
            </a:r>
            <a:r>
              <a:rPr lang="en-US" dirty="0"/>
              <a:t> addressing is based on physical offset from the start of the file system and so </a:t>
            </a:r>
            <a:r>
              <a:rPr lang="en-US" dirty="0" err="1"/>
              <a:t>inode</a:t>
            </a:r>
            <a:r>
              <a:rPr lang="en-US" dirty="0"/>
              <a:t> numbering is not sequential as it is in traditional Unix file systems.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BAF7FD7-2006-324C-B734-D68A0D67A17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6287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last case study worked easily because the string we were looking for was in a file that was allocated and part of the file system. But what about finding deleted data?</a:t>
            </a:r>
          </a:p>
          <a:p>
            <a:endParaRPr lang="en-US" dirty="0"/>
          </a:p>
          <a:p>
            <a:r>
              <a:rPr lang="en-US" dirty="0"/>
              <a:t>Similar to EXT file systems, when a file is deleted its entry in the directory "file" is not overwritten but instead simply marked as free space. In XFS that means overwriting the first 16 bits of the </a:t>
            </a:r>
            <a:r>
              <a:rPr lang="en-US" dirty="0" err="1"/>
              <a:t>inode</a:t>
            </a:r>
            <a:r>
              <a:rPr lang="en-US" dirty="0"/>
              <a:t> address with 0xFFFF to indicate free space, followed by a 16-bit value indicating the length of the free section. So the upper 32-bits of the </a:t>
            </a:r>
            <a:r>
              <a:rPr lang="en-US" dirty="0" err="1"/>
              <a:t>inode</a:t>
            </a:r>
            <a:r>
              <a:rPr lang="en-US" dirty="0"/>
              <a:t> address get clobbered. But fortunately, the </a:t>
            </a:r>
            <a:r>
              <a:rPr lang="en-US" dirty="0" err="1"/>
              <a:t>inode</a:t>
            </a:r>
            <a:r>
              <a:rPr lang="en-US" dirty="0"/>
              <a:t> addresses for even fairly large file systems (up to 512GB or so) fit into 32 bits and we can just read the </a:t>
            </a:r>
            <a:r>
              <a:rPr lang="en-US" dirty="0" err="1"/>
              <a:t>inode</a:t>
            </a:r>
            <a:r>
              <a:rPr lang="en-US" dirty="0"/>
              <a:t> out of the remaining portion of the address. For larger file systems, you can lose the bits that are the AG number and simply check the relative block address in all AGs.</a:t>
            </a:r>
          </a:p>
          <a:p>
            <a:endParaRPr lang="en-US" dirty="0"/>
          </a:p>
          <a:p>
            <a:r>
              <a:rPr lang="en-US" dirty="0"/>
              <a:t>When the file's </a:t>
            </a:r>
            <a:r>
              <a:rPr lang="en-US" dirty="0" err="1"/>
              <a:t>inode</a:t>
            </a:r>
            <a:r>
              <a:rPr lang="en-US" dirty="0"/>
              <a:t> is deallocated, information about the file size and number of extents is zeroed out. But the actual extent data structures in the </a:t>
            </a:r>
            <a:r>
              <a:rPr lang="en-US" dirty="0" err="1"/>
              <a:t>inode</a:t>
            </a:r>
            <a:r>
              <a:rPr lang="en-US" dirty="0"/>
              <a:t> are not overwritten. So if we can inspect the raw </a:t>
            </a:r>
            <a:r>
              <a:rPr lang="en-US" dirty="0" err="1"/>
              <a:t>inode</a:t>
            </a:r>
            <a:r>
              <a:rPr lang="en-US" dirty="0"/>
              <a:t>, we can discover the blocks where the file used to exist on disk!</a:t>
            </a:r>
          </a:p>
          <a:p>
            <a:endParaRPr lang="en-US" dirty="0"/>
          </a:p>
          <a:p>
            <a:r>
              <a:rPr lang="en-US" dirty="0"/>
              <a:t>Sounds like a plan! Let's test our theory with a fun little lab exercise…</a:t>
            </a:r>
          </a:p>
        </p:txBody>
      </p:sp>
      <p:sp>
        <p:nvSpPr>
          <p:cNvPr id="4" name="Slide Number Placeholder 3"/>
          <p:cNvSpPr>
            <a:spLocks noGrp="1"/>
          </p:cNvSpPr>
          <p:nvPr>
            <p:ph type="sldNum" sz="quarter" idx="5"/>
          </p:nvPr>
        </p:nvSpPr>
        <p:spPr/>
        <p:txBody>
          <a:bodyPr/>
          <a:lstStyle/>
          <a:p>
            <a:fld id="{CBAF7FD7-2006-324C-B734-D68A0D67A174}" type="slidenum">
              <a:rPr lang="en-US" smtClean="0"/>
              <a:t>4</a:t>
            </a:fld>
            <a:endParaRPr lang="en-US"/>
          </a:p>
        </p:txBody>
      </p:sp>
    </p:spTree>
    <p:extLst>
      <p:ext uri="{BB962C8B-B14F-4D97-AF65-F5344CB8AC3E}">
        <p14:creationId xmlns:p14="http://schemas.microsoft.com/office/powerpoint/2010/main" val="30635395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87DE6118-2437-4B30-8E3C-4D2BE6020583}" type="datetimeFigureOut">
              <a:rPr lang="en-US" smtClean="0"/>
              <a:pPr/>
              <a:t>11/19/2022</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19655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95600" y="764373"/>
            <a:ext cx="8610600" cy="629712"/>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633928"/>
            <a:ext cx="10820400" cy="45847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11/19/2022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98311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87DE6118-2437-4B30-8E3C-4D2BE6020583}" type="datetimeFigureOut">
              <a:rPr lang="en-US" smtClean="0"/>
              <a:pPr/>
              <a:t>11/19/2022</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745303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pPr/>
              <a:t>11/19/2022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521036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pPr/>
              <a:t>11/19/2022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197123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11/19/2022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665938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11/19/2022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442981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11/19/2022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074828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11/19/2022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712832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11/19/2022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096340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7DE6118-2437-4B30-8E3C-4D2BE6020583}" type="datetimeFigureOut">
              <a:rPr lang="en-US" smtClean="0"/>
              <a:pPr/>
              <a:t>11/19/2022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658244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7DE6118-2437-4B30-8E3C-4D2BE6020583}" type="datetimeFigureOut">
              <a:rPr lang="en-US" smtClean="0"/>
              <a:pPr/>
              <a:t>11/19/2022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9E57DC2-970A-4B3E-BB1C-7A09969E49DF}"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54748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87DE6118-2437-4B30-8E3C-4D2BE6020583}" type="datetimeFigureOut">
              <a:rPr lang="en-US" smtClean="0"/>
              <a:pPr/>
              <a:t>11/19/2022</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194226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7DE6118-2437-4B30-8E3C-4D2BE6020583}" type="datetimeFigureOut">
              <a:rPr lang="en-US" smtClean="0"/>
              <a:pPr/>
              <a:t>11/19/2022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225698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7DE6118-2437-4B30-8E3C-4D2BE6020583}" type="datetimeFigureOut">
              <a:rPr lang="en-US" smtClean="0"/>
              <a:pPr/>
              <a:t>11/19/2022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505294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11/19/2022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158302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87DE6118-2437-4B30-8E3C-4D2BE6020583}" type="datetimeFigureOut">
              <a:rPr lang="en-US" smtClean="0"/>
              <a:pPr/>
              <a:t>11/19/2022</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456428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67707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85800" y="1822449"/>
            <a:ext cx="10820400" cy="439623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7DE6118-2437-4B30-8E3C-4D2BE6020583}" type="datetimeFigureOut">
              <a:rPr lang="en-US" smtClean="0"/>
              <a:pPr/>
              <a:t>11/19/2022</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046796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B7B1-F0BD-9C41-808D-4A12C544242D}"/>
              </a:ext>
            </a:extLst>
          </p:cNvPr>
          <p:cNvSpPr>
            <a:spLocks noGrp="1"/>
          </p:cNvSpPr>
          <p:nvPr>
            <p:ph type="ctrTitle"/>
          </p:nvPr>
        </p:nvSpPr>
        <p:spPr/>
        <p:txBody>
          <a:bodyPr>
            <a:normAutofit/>
          </a:bodyPr>
          <a:lstStyle/>
          <a:p>
            <a:r>
              <a:rPr lang="en-US" sz="5400" dirty="0"/>
              <a:t>XFS File system forensics</a:t>
            </a:r>
          </a:p>
        </p:txBody>
      </p:sp>
      <p:sp>
        <p:nvSpPr>
          <p:cNvPr id="3" name="Subtitle 2">
            <a:extLst>
              <a:ext uri="{FF2B5EF4-FFF2-40B4-BE49-F238E27FC236}">
                <a16:creationId xmlns:a16="http://schemas.microsoft.com/office/drawing/2014/main" id="{EAD0D116-779A-144B-8BD6-2AD2C5F4CD41}"/>
              </a:ext>
            </a:extLst>
          </p:cNvPr>
          <p:cNvSpPr>
            <a:spLocks noGrp="1"/>
          </p:cNvSpPr>
          <p:nvPr>
            <p:ph type="subTitle" idx="1"/>
          </p:nvPr>
        </p:nvSpPr>
        <p:spPr>
          <a:xfrm>
            <a:off x="1371600" y="3917014"/>
            <a:ext cx="9448800" cy="685800"/>
          </a:xfrm>
        </p:spPr>
        <p:txBody>
          <a:bodyPr/>
          <a:lstStyle/>
          <a:p>
            <a:endParaRPr lang="en-US" dirty="0"/>
          </a:p>
        </p:txBody>
      </p:sp>
    </p:spTree>
    <p:extLst>
      <p:ext uri="{BB962C8B-B14F-4D97-AF65-F5344CB8AC3E}">
        <p14:creationId xmlns:p14="http://schemas.microsoft.com/office/powerpoint/2010/main" val="1103135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07FB6-0785-A186-3527-5FD9DC5B7CA9}"/>
              </a:ext>
            </a:extLst>
          </p:cNvPr>
          <p:cNvSpPr>
            <a:spLocks noGrp="1"/>
          </p:cNvSpPr>
          <p:nvPr>
            <p:ph type="title"/>
          </p:nvPr>
        </p:nvSpPr>
        <p:spPr/>
        <p:txBody>
          <a:bodyPr>
            <a:normAutofit fontScale="90000"/>
          </a:bodyPr>
          <a:lstStyle/>
          <a:p>
            <a:r>
              <a:rPr lang="en-US" dirty="0"/>
              <a:t>About </a:t>
            </a:r>
            <a:r>
              <a:rPr lang="en-US" dirty="0" err="1"/>
              <a:t>xfs</a:t>
            </a:r>
            <a:endParaRPr lang="en-US" dirty="0"/>
          </a:p>
        </p:txBody>
      </p:sp>
      <p:sp>
        <p:nvSpPr>
          <p:cNvPr id="3" name="Content Placeholder 2">
            <a:extLst>
              <a:ext uri="{FF2B5EF4-FFF2-40B4-BE49-F238E27FC236}">
                <a16:creationId xmlns:a16="http://schemas.microsoft.com/office/drawing/2014/main" id="{9C6CD021-A016-49B4-C43A-A0FFFA6064FE}"/>
              </a:ext>
            </a:extLst>
          </p:cNvPr>
          <p:cNvSpPr>
            <a:spLocks noGrp="1"/>
          </p:cNvSpPr>
          <p:nvPr>
            <p:ph idx="1"/>
          </p:nvPr>
        </p:nvSpPr>
        <p:spPr/>
        <p:txBody>
          <a:bodyPr/>
          <a:lstStyle/>
          <a:p>
            <a:pPr marL="0" indent="0">
              <a:buNone/>
            </a:pPr>
            <a:r>
              <a:rPr lang="en-US" dirty="0"/>
              <a:t>High-performance file system, originally created by SGI</a:t>
            </a:r>
          </a:p>
          <a:p>
            <a:pPr marL="0" indent="0">
              <a:buNone/>
            </a:pPr>
            <a:endParaRPr lang="en-US" dirty="0"/>
          </a:p>
          <a:p>
            <a:pPr marL="0" indent="0">
              <a:buNone/>
            </a:pPr>
            <a:r>
              <a:rPr lang="en-US" dirty="0"/>
              <a:t>Common in NAS appliances</a:t>
            </a:r>
          </a:p>
          <a:p>
            <a:pPr marL="0" indent="0">
              <a:buNone/>
            </a:pPr>
            <a:r>
              <a:rPr lang="en-US" dirty="0"/>
              <a:t>Default file system for Red Hat distributions</a:t>
            </a:r>
          </a:p>
          <a:p>
            <a:pPr marL="0" indent="0">
              <a:buNone/>
            </a:pPr>
            <a:endParaRPr lang="en-US" dirty="0"/>
          </a:p>
          <a:p>
            <a:pPr marL="0" indent="0">
              <a:buNone/>
            </a:pPr>
            <a:r>
              <a:rPr lang="en-US" dirty="0"/>
              <a:t>Forensic tool support?</a:t>
            </a:r>
          </a:p>
          <a:p>
            <a:pPr marL="457200" lvl="1" indent="0">
              <a:buNone/>
            </a:pPr>
            <a:r>
              <a:rPr lang="en-US" dirty="0"/>
              <a:t>X-Ways?</a:t>
            </a:r>
          </a:p>
          <a:p>
            <a:pPr marL="457200" lvl="1" indent="0">
              <a:buNone/>
            </a:pPr>
            <a:r>
              <a:rPr lang="en-US" dirty="0" err="1"/>
              <a:t>Sleuthkit</a:t>
            </a:r>
            <a:r>
              <a:rPr lang="en-US" dirty="0"/>
              <a:t> branch?</a:t>
            </a:r>
          </a:p>
        </p:txBody>
      </p:sp>
    </p:spTree>
    <p:extLst>
      <p:ext uri="{BB962C8B-B14F-4D97-AF65-F5344CB8AC3E}">
        <p14:creationId xmlns:p14="http://schemas.microsoft.com/office/powerpoint/2010/main" val="3424046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423FF-5AA5-17BF-D5B7-FCE54D1A01BA}"/>
              </a:ext>
            </a:extLst>
          </p:cNvPr>
          <p:cNvSpPr>
            <a:spLocks noGrp="1"/>
          </p:cNvSpPr>
          <p:nvPr>
            <p:ph type="title"/>
          </p:nvPr>
        </p:nvSpPr>
        <p:spPr/>
        <p:txBody>
          <a:bodyPr>
            <a:normAutofit fontScale="90000"/>
          </a:bodyPr>
          <a:lstStyle/>
          <a:p>
            <a:r>
              <a:rPr lang="en-US" dirty="0"/>
              <a:t>Key features</a:t>
            </a:r>
          </a:p>
        </p:txBody>
      </p:sp>
      <p:sp>
        <p:nvSpPr>
          <p:cNvPr id="3" name="Content Placeholder 2">
            <a:extLst>
              <a:ext uri="{FF2B5EF4-FFF2-40B4-BE49-F238E27FC236}">
                <a16:creationId xmlns:a16="http://schemas.microsoft.com/office/drawing/2014/main" id="{95F151E5-24DB-23C7-C7BD-3240D23CE52F}"/>
              </a:ext>
            </a:extLst>
          </p:cNvPr>
          <p:cNvSpPr>
            <a:spLocks noGrp="1"/>
          </p:cNvSpPr>
          <p:nvPr>
            <p:ph idx="1"/>
          </p:nvPr>
        </p:nvSpPr>
        <p:spPr/>
        <p:txBody>
          <a:bodyPr/>
          <a:lstStyle/>
          <a:p>
            <a:pPr marL="0" indent="0">
              <a:lnSpc>
                <a:spcPct val="150000"/>
              </a:lnSpc>
              <a:buNone/>
            </a:pPr>
            <a:r>
              <a:rPr lang="en-US" dirty="0"/>
              <a:t>Journaling file system</a:t>
            </a:r>
          </a:p>
          <a:p>
            <a:pPr marL="0" indent="0">
              <a:lnSpc>
                <a:spcPct val="150000"/>
              </a:lnSpc>
              <a:buNone/>
            </a:pPr>
            <a:r>
              <a:rPr lang="en-US" dirty="0"/>
              <a:t>64-bit addressing</a:t>
            </a:r>
          </a:p>
          <a:p>
            <a:pPr marL="0" indent="0">
              <a:lnSpc>
                <a:spcPct val="150000"/>
              </a:lnSpc>
              <a:buNone/>
            </a:pPr>
            <a:r>
              <a:rPr lang="en-US" dirty="0" err="1"/>
              <a:t>Inodes</a:t>
            </a:r>
            <a:r>
              <a:rPr lang="en-US" dirty="0"/>
              <a:t> allocated as needed</a:t>
            </a:r>
          </a:p>
          <a:p>
            <a:pPr marL="0" indent="0">
              <a:lnSpc>
                <a:spcPct val="150000"/>
              </a:lnSpc>
              <a:buNone/>
            </a:pPr>
            <a:r>
              <a:rPr lang="en-US" dirty="0"/>
              <a:t>Extent-based file allocation</a:t>
            </a:r>
          </a:p>
          <a:p>
            <a:pPr marL="0" indent="0">
              <a:lnSpc>
                <a:spcPct val="150000"/>
              </a:lnSpc>
              <a:buNone/>
            </a:pPr>
            <a:r>
              <a:rPr lang="en-US" dirty="0"/>
              <a:t>MACB timestamps with nanosecond resolution</a:t>
            </a:r>
          </a:p>
          <a:p>
            <a:pPr marL="0" indent="0">
              <a:lnSpc>
                <a:spcPct val="150000"/>
              </a:lnSpc>
              <a:buNone/>
            </a:pPr>
            <a:r>
              <a:rPr lang="en-US" dirty="0"/>
              <a:t>All file system data structures are big-endian</a:t>
            </a:r>
          </a:p>
        </p:txBody>
      </p:sp>
    </p:spTree>
    <p:extLst>
      <p:ext uri="{BB962C8B-B14F-4D97-AF65-F5344CB8AC3E}">
        <p14:creationId xmlns:p14="http://schemas.microsoft.com/office/powerpoint/2010/main" val="6372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37C63-254B-9151-6821-3065CBB52242}"/>
              </a:ext>
            </a:extLst>
          </p:cNvPr>
          <p:cNvSpPr>
            <a:spLocks noGrp="1"/>
          </p:cNvSpPr>
          <p:nvPr>
            <p:ph type="title"/>
          </p:nvPr>
        </p:nvSpPr>
        <p:spPr/>
        <p:txBody>
          <a:bodyPr>
            <a:normAutofit fontScale="90000"/>
          </a:bodyPr>
          <a:lstStyle/>
          <a:p>
            <a:r>
              <a:rPr lang="en-US" dirty="0"/>
              <a:t>Deleting a file</a:t>
            </a:r>
          </a:p>
        </p:txBody>
      </p:sp>
      <p:sp>
        <p:nvSpPr>
          <p:cNvPr id="3" name="Content Placeholder 2">
            <a:extLst>
              <a:ext uri="{FF2B5EF4-FFF2-40B4-BE49-F238E27FC236}">
                <a16:creationId xmlns:a16="http://schemas.microsoft.com/office/drawing/2014/main" id="{9CDB5AC8-F0F8-D3D6-44D4-A0F19F7B3CBC}"/>
              </a:ext>
            </a:extLst>
          </p:cNvPr>
          <p:cNvSpPr>
            <a:spLocks noGrp="1"/>
          </p:cNvSpPr>
          <p:nvPr>
            <p:ph idx="1"/>
          </p:nvPr>
        </p:nvSpPr>
        <p:spPr/>
        <p:txBody>
          <a:bodyPr/>
          <a:lstStyle/>
          <a:p>
            <a:pPr marL="0" indent="0">
              <a:buNone/>
            </a:pPr>
            <a:r>
              <a:rPr lang="en-US" dirty="0"/>
              <a:t>Directory</a:t>
            </a:r>
          </a:p>
          <a:p>
            <a:pPr marL="457200" lvl="1" indent="0">
              <a:buNone/>
            </a:pPr>
            <a:r>
              <a:rPr lang="en-US" dirty="0"/>
              <a:t>Entry marked as free space</a:t>
            </a:r>
          </a:p>
          <a:p>
            <a:pPr marL="457200" lvl="1" indent="0">
              <a:buNone/>
            </a:pPr>
            <a:r>
              <a:rPr lang="en-US" dirty="0" err="1"/>
              <a:t>Inode</a:t>
            </a:r>
            <a:r>
              <a:rPr lang="en-US" dirty="0"/>
              <a:t> field partially overwritten but still readable</a:t>
            </a:r>
          </a:p>
          <a:p>
            <a:pPr marL="457200" lvl="1" indent="0">
              <a:buNone/>
            </a:pPr>
            <a:endParaRPr lang="en-US" dirty="0"/>
          </a:p>
          <a:p>
            <a:pPr marL="0" indent="0">
              <a:buNone/>
            </a:pPr>
            <a:r>
              <a:rPr lang="en-US" dirty="0" err="1"/>
              <a:t>Inode</a:t>
            </a:r>
            <a:endParaRPr lang="en-US" dirty="0"/>
          </a:p>
          <a:p>
            <a:pPr marL="457200" lvl="1" indent="0">
              <a:buNone/>
            </a:pPr>
            <a:r>
              <a:rPr lang="en-US" dirty="0" err="1"/>
              <a:t>ctime</a:t>
            </a:r>
            <a:r>
              <a:rPr lang="en-US" dirty="0"/>
              <a:t> updated to deletion time</a:t>
            </a:r>
          </a:p>
          <a:p>
            <a:pPr marL="457200" lvl="1" indent="0">
              <a:buNone/>
            </a:pPr>
            <a:r>
              <a:rPr lang="en-US" dirty="0"/>
              <a:t>File size, num extents zeroed</a:t>
            </a:r>
          </a:p>
          <a:p>
            <a:pPr marL="457200" lvl="1" indent="0">
              <a:buNone/>
            </a:pPr>
            <a:r>
              <a:rPr lang="en-US" dirty="0"/>
              <a:t>Extent data </a:t>
            </a:r>
            <a:r>
              <a:rPr lang="en-US" i="1" u="sng" dirty="0"/>
              <a:t>not</a:t>
            </a:r>
            <a:r>
              <a:rPr lang="en-US" dirty="0"/>
              <a:t> overwritten</a:t>
            </a:r>
          </a:p>
        </p:txBody>
      </p:sp>
    </p:spTree>
    <p:extLst>
      <p:ext uri="{BB962C8B-B14F-4D97-AF65-F5344CB8AC3E}">
        <p14:creationId xmlns:p14="http://schemas.microsoft.com/office/powerpoint/2010/main" val="1860572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53DDF-DEB5-9F70-375D-4EE2A72D5757}"/>
              </a:ext>
            </a:extLst>
          </p:cNvPr>
          <p:cNvSpPr>
            <a:spLocks noGrp="1"/>
          </p:cNvSpPr>
          <p:nvPr>
            <p:ph type="title"/>
          </p:nvPr>
        </p:nvSpPr>
        <p:spPr/>
        <p:txBody>
          <a:bodyPr>
            <a:normAutofit fontScale="90000"/>
          </a:bodyPr>
          <a:lstStyle/>
          <a:p>
            <a:r>
              <a:rPr lang="en-US" dirty="0"/>
              <a:t>Directory entries</a:t>
            </a:r>
          </a:p>
        </p:txBody>
      </p:sp>
      <p:graphicFrame>
        <p:nvGraphicFramePr>
          <p:cNvPr id="5" name="Table 5">
            <a:extLst>
              <a:ext uri="{FF2B5EF4-FFF2-40B4-BE49-F238E27FC236}">
                <a16:creationId xmlns:a16="http://schemas.microsoft.com/office/drawing/2014/main" id="{130B5A8A-DFA9-3493-9596-3075A141CC6B}"/>
              </a:ext>
            </a:extLst>
          </p:cNvPr>
          <p:cNvGraphicFramePr>
            <a:graphicFrameLocks noGrp="1"/>
          </p:cNvGraphicFramePr>
          <p:nvPr>
            <p:ph idx="1"/>
            <p:extLst>
              <p:ext uri="{D42A27DB-BD31-4B8C-83A1-F6EECF244321}">
                <p14:modId xmlns:p14="http://schemas.microsoft.com/office/powerpoint/2010/main" val="2579218061"/>
              </p:ext>
            </p:extLst>
          </p:nvPr>
        </p:nvGraphicFramePr>
        <p:xfrm>
          <a:off x="685800" y="2541406"/>
          <a:ext cx="10820400" cy="2595880"/>
        </p:xfrm>
        <a:graphic>
          <a:graphicData uri="http://schemas.openxmlformats.org/drawingml/2006/table">
            <a:tbl>
              <a:tblPr firstRow="1" bandRow="1">
                <a:tableStyleId>{9D7B26C5-4107-4FEC-AEDC-1716B250A1EF}</a:tableStyleId>
              </a:tblPr>
              <a:tblGrid>
                <a:gridCol w="5410200">
                  <a:extLst>
                    <a:ext uri="{9D8B030D-6E8A-4147-A177-3AD203B41FA5}">
                      <a16:colId xmlns:a16="http://schemas.microsoft.com/office/drawing/2014/main" val="822711091"/>
                    </a:ext>
                  </a:extLst>
                </a:gridCol>
                <a:gridCol w="5410200">
                  <a:extLst>
                    <a:ext uri="{9D8B030D-6E8A-4147-A177-3AD203B41FA5}">
                      <a16:colId xmlns:a16="http://schemas.microsoft.com/office/drawing/2014/main" val="2635995890"/>
                    </a:ext>
                  </a:extLst>
                </a:gridCol>
              </a:tblGrid>
              <a:tr h="370840">
                <a:tc>
                  <a:txBody>
                    <a:bodyPr/>
                    <a:lstStyle/>
                    <a:p>
                      <a:r>
                        <a:rPr lang="en-US" dirty="0"/>
                        <a:t>Length (Bytes)</a:t>
                      </a:r>
                    </a:p>
                  </a:txBody>
                  <a:tcPr/>
                </a:tc>
                <a:tc>
                  <a:txBody>
                    <a:bodyPr/>
                    <a:lstStyle/>
                    <a:p>
                      <a:r>
                        <a:rPr lang="en-US" dirty="0"/>
                        <a:t>Field</a:t>
                      </a:r>
                    </a:p>
                  </a:txBody>
                  <a:tcPr/>
                </a:tc>
                <a:extLst>
                  <a:ext uri="{0D108BD9-81ED-4DB2-BD59-A6C34878D82A}">
                    <a16:rowId xmlns:a16="http://schemas.microsoft.com/office/drawing/2014/main" val="1316484384"/>
                  </a:ext>
                </a:extLst>
              </a:tr>
              <a:tr h="370840">
                <a:tc>
                  <a:txBody>
                    <a:bodyPr/>
                    <a:lstStyle/>
                    <a:p>
                      <a:r>
                        <a:rPr lang="en-US" dirty="0"/>
                        <a:t>8</a:t>
                      </a:r>
                    </a:p>
                  </a:txBody>
                  <a:tcPr/>
                </a:tc>
                <a:tc>
                  <a:txBody>
                    <a:bodyPr/>
                    <a:lstStyle/>
                    <a:p>
                      <a:r>
                        <a:rPr lang="en-US" dirty="0" err="1"/>
                        <a:t>Inode</a:t>
                      </a:r>
                      <a:r>
                        <a:rPr lang="en-US" dirty="0"/>
                        <a:t> address</a:t>
                      </a:r>
                    </a:p>
                  </a:txBody>
                  <a:tcPr/>
                </a:tc>
                <a:extLst>
                  <a:ext uri="{0D108BD9-81ED-4DB2-BD59-A6C34878D82A}">
                    <a16:rowId xmlns:a16="http://schemas.microsoft.com/office/drawing/2014/main" val="563390808"/>
                  </a:ext>
                </a:extLst>
              </a:tr>
              <a:tr h="370840">
                <a:tc>
                  <a:txBody>
                    <a:bodyPr/>
                    <a:lstStyle/>
                    <a:p>
                      <a:r>
                        <a:rPr lang="en-US" dirty="0"/>
                        <a:t>1</a:t>
                      </a:r>
                    </a:p>
                  </a:txBody>
                  <a:tcPr/>
                </a:tc>
                <a:tc>
                  <a:txBody>
                    <a:bodyPr/>
                    <a:lstStyle/>
                    <a:p>
                      <a:r>
                        <a:rPr lang="en-US" dirty="0"/>
                        <a:t>File name length</a:t>
                      </a:r>
                    </a:p>
                  </a:txBody>
                  <a:tcPr/>
                </a:tc>
                <a:extLst>
                  <a:ext uri="{0D108BD9-81ED-4DB2-BD59-A6C34878D82A}">
                    <a16:rowId xmlns:a16="http://schemas.microsoft.com/office/drawing/2014/main" val="2664301982"/>
                  </a:ext>
                </a:extLst>
              </a:tr>
              <a:tr h="370840">
                <a:tc>
                  <a:txBody>
                    <a:bodyPr/>
                    <a:lstStyle/>
                    <a:p>
                      <a:r>
                        <a:rPr lang="en-US" dirty="0"/>
                        <a:t>(varies)</a:t>
                      </a:r>
                    </a:p>
                  </a:txBody>
                  <a:tcPr/>
                </a:tc>
                <a:tc>
                  <a:txBody>
                    <a:bodyPr/>
                    <a:lstStyle/>
                    <a:p>
                      <a:r>
                        <a:rPr lang="en-US" dirty="0"/>
                        <a:t>File name</a:t>
                      </a:r>
                    </a:p>
                  </a:txBody>
                  <a:tcPr/>
                </a:tc>
                <a:extLst>
                  <a:ext uri="{0D108BD9-81ED-4DB2-BD59-A6C34878D82A}">
                    <a16:rowId xmlns:a16="http://schemas.microsoft.com/office/drawing/2014/main" val="3161460691"/>
                  </a:ext>
                </a:extLst>
              </a:tr>
              <a:tr h="370840">
                <a:tc>
                  <a:txBody>
                    <a:bodyPr/>
                    <a:lstStyle/>
                    <a:p>
                      <a:r>
                        <a:rPr lang="en-US" dirty="0"/>
                        <a:t>1</a:t>
                      </a:r>
                    </a:p>
                  </a:txBody>
                  <a:tcPr/>
                </a:tc>
                <a:tc>
                  <a:txBody>
                    <a:bodyPr/>
                    <a:lstStyle/>
                    <a:p>
                      <a:r>
                        <a:rPr lang="en-US" dirty="0"/>
                        <a:t>File type</a:t>
                      </a:r>
                    </a:p>
                  </a:txBody>
                  <a:tcPr/>
                </a:tc>
                <a:extLst>
                  <a:ext uri="{0D108BD9-81ED-4DB2-BD59-A6C34878D82A}">
                    <a16:rowId xmlns:a16="http://schemas.microsoft.com/office/drawing/2014/main" val="3371947987"/>
                  </a:ext>
                </a:extLst>
              </a:tr>
              <a:tr h="370840">
                <a:tc>
                  <a:txBody>
                    <a:bodyPr/>
                    <a:lstStyle/>
                    <a:p>
                      <a:r>
                        <a:rPr lang="en-US" dirty="0"/>
                        <a:t>(varies)</a:t>
                      </a:r>
                    </a:p>
                  </a:txBody>
                  <a:tcPr/>
                </a:tc>
                <a:tc>
                  <a:txBody>
                    <a:bodyPr/>
                    <a:lstStyle/>
                    <a:p>
                      <a:r>
                        <a:rPr lang="en-US" dirty="0"/>
                        <a:t>Padding for 8-byte alignment</a:t>
                      </a:r>
                    </a:p>
                  </a:txBody>
                  <a:tcPr/>
                </a:tc>
                <a:extLst>
                  <a:ext uri="{0D108BD9-81ED-4DB2-BD59-A6C34878D82A}">
                    <a16:rowId xmlns:a16="http://schemas.microsoft.com/office/drawing/2014/main" val="265503445"/>
                  </a:ext>
                </a:extLst>
              </a:tr>
              <a:tr h="370840">
                <a:tc>
                  <a:txBody>
                    <a:bodyPr/>
                    <a:lstStyle/>
                    <a:p>
                      <a:r>
                        <a:rPr lang="en-US" dirty="0"/>
                        <a:t>2</a:t>
                      </a:r>
                    </a:p>
                  </a:txBody>
                  <a:tcPr/>
                </a:tc>
                <a:tc>
                  <a:txBody>
                    <a:bodyPr/>
                    <a:lstStyle/>
                    <a:p>
                      <a:r>
                        <a:rPr lang="en-US" dirty="0"/>
                        <a:t>Offset to start of this entry</a:t>
                      </a:r>
                    </a:p>
                  </a:txBody>
                  <a:tcPr/>
                </a:tc>
                <a:extLst>
                  <a:ext uri="{0D108BD9-81ED-4DB2-BD59-A6C34878D82A}">
                    <a16:rowId xmlns:a16="http://schemas.microsoft.com/office/drawing/2014/main" val="3376277872"/>
                  </a:ext>
                </a:extLst>
              </a:tr>
            </a:tbl>
          </a:graphicData>
        </a:graphic>
      </p:graphicFrame>
      <p:grpSp>
        <p:nvGrpSpPr>
          <p:cNvPr id="9" name="Group 8">
            <a:extLst>
              <a:ext uri="{FF2B5EF4-FFF2-40B4-BE49-F238E27FC236}">
                <a16:creationId xmlns:a16="http://schemas.microsoft.com/office/drawing/2014/main" id="{0AB5D1EE-CCD6-351E-179A-9408214A24C3}"/>
              </a:ext>
            </a:extLst>
          </p:cNvPr>
          <p:cNvGrpSpPr/>
          <p:nvPr/>
        </p:nvGrpSpPr>
        <p:grpSpPr>
          <a:xfrm>
            <a:off x="6096000" y="1895075"/>
            <a:ext cx="4682434" cy="1207354"/>
            <a:chOff x="6096000" y="1895075"/>
            <a:chExt cx="4682434" cy="1207354"/>
          </a:xfrm>
        </p:grpSpPr>
        <p:cxnSp>
          <p:nvCxnSpPr>
            <p:cNvPr id="7" name="Straight Connector 6">
              <a:extLst>
                <a:ext uri="{FF2B5EF4-FFF2-40B4-BE49-F238E27FC236}">
                  <a16:creationId xmlns:a16="http://schemas.microsoft.com/office/drawing/2014/main" id="{47E3E33F-056B-D223-734D-168D1E54FD9D}"/>
                </a:ext>
              </a:extLst>
            </p:cNvPr>
            <p:cNvCxnSpPr/>
            <p:nvPr/>
          </p:nvCxnSpPr>
          <p:spPr>
            <a:xfrm>
              <a:off x="6096000" y="3102429"/>
              <a:ext cx="189846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3A6C15D-1083-86B5-1E43-0A375BEEAF47}"/>
                </a:ext>
              </a:extLst>
            </p:cNvPr>
            <p:cNvSpPr txBox="1"/>
            <p:nvPr/>
          </p:nvSpPr>
          <p:spPr>
            <a:xfrm rot="20713532">
              <a:off x="7426234" y="1895075"/>
              <a:ext cx="3352200" cy="646331"/>
            </a:xfrm>
            <a:prstGeom prst="rect">
              <a:avLst/>
            </a:prstGeom>
            <a:solidFill>
              <a:schemeClr val="bg1"/>
            </a:solidFill>
            <a:ln w="28575">
              <a:solidFill>
                <a:schemeClr val="accent1"/>
              </a:solidFill>
            </a:ln>
          </p:spPr>
          <p:txBody>
            <a:bodyPr wrap="none" rtlCol="0">
              <a:spAutoFit/>
            </a:bodyPr>
            <a:lstStyle/>
            <a:p>
              <a:r>
                <a:rPr lang="en-US" dirty="0">
                  <a:solidFill>
                    <a:srgbClr val="FF0000"/>
                  </a:solidFill>
                  <a:latin typeface="Cavolini" panose="020B0502040204020203" pitchFamily="66" charset="0"/>
                  <a:cs typeface="Cavolini" panose="020B0502040204020203" pitchFamily="66" charset="0"/>
                </a:rPr>
                <a:t>0xFFFF</a:t>
              </a:r>
            </a:p>
            <a:p>
              <a:r>
                <a:rPr lang="en-US" dirty="0">
                  <a:solidFill>
                    <a:srgbClr val="FF0000"/>
                  </a:solidFill>
                  <a:latin typeface="Cavolini" panose="020B0502040204020203" pitchFamily="66" charset="0"/>
                  <a:cs typeface="Cavolini" panose="020B0502040204020203" pitchFamily="66" charset="0"/>
                </a:rPr>
                <a:t>Length of slack (2 bytes)</a:t>
              </a:r>
            </a:p>
          </p:txBody>
        </p:sp>
      </p:grpSp>
    </p:spTree>
    <p:extLst>
      <p:ext uri="{BB962C8B-B14F-4D97-AF65-F5344CB8AC3E}">
        <p14:creationId xmlns:p14="http://schemas.microsoft.com/office/powerpoint/2010/main" val="130489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BF91-3735-8995-4F2B-49C82D4A5AB5}"/>
              </a:ext>
            </a:extLst>
          </p:cNvPr>
          <p:cNvSpPr>
            <a:spLocks noGrp="1"/>
          </p:cNvSpPr>
          <p:nvPr>
            <p:ph type="title"/>
          </p:nvPr>
        </p:nvSpPr>
        <p:spPr/>
        <p:txBody>
          <a:bodyPr>
            <a:normAutofit fontScale="90000"/>
          </a:bodyPr>
          <a:lstStyle/>
          <a:p>
            <a:r>
              <a:rPr lang="en-US" dirty="0"/>
              <a:t>Extent structure</a:t>
            </a:r>
          </a:p>
        </p:txBody>
      </p:sp>
      <p:graphicFrame>
        <p:nvGraphicFramePr>
          <p:cNvPr id="4" name="Table 4">
            <a:extLst>
              <a:ext uri="{FF2B5EF4-FFF2-40B4-BE49-F238E27FC236}">
                <a16:creationId xmlns:a16="http://schemas.microsoft.com/office/drawing/2014/main" id="{6B046380-9C83-F537-2635-503D947ADEC2}"/>
              </a:ext>
            </a:extLst>
          </p:cNvPr>
          <p:cNvGraphicFramePr>
            <a:graphicFrameLocks noGrp="1"/>
          </p:cNvGraphicFramePr>
          <p:nvPr>
            <p:ph idx="1"/>
            <p:extLst>
              <p:ext uri="{D42A27DB-BD31-4B8C-83A1-F6EECF244321}">
                <p14:modId xmlns:p14="http://schemas.microsoft.com/office/powerpoint/2010/main" val="2586461037"/>
              </p:ext>
            </p:extLst>
          </p:nvPr>
        </p:nvGraphicFramePr>
        <p:xfrm>
          <a:off x="685800" y="2589190"/>
          <a:ext cx="10820400" cy="1854200"/>
        </p:xfrm>
        <a:graphic>
          <a:graphicData uri="http://schemas.openxmlformats.org/drawingml/2006/table">
            <a:tbl>
              <a:tblPr firstRow="1" bandRow="1">
                <a:tableStyleId>{9D7B26C5-4107-4FEC-AEDC-1716B250A1EF}</a:tableStyleId>
              </a:tblPr>
              <a:tblGrid>
                <a:gridCol w="5410200">
                  <a:extLst>
                    <a:ext uri="{9D8B030D-6E8A-4147-A177-3AD203B41FA5}">
                      <a16:colId xmlns:a16="http://schemas.microsoft.com/office/drawing/2014/main" val="3980097195"/>
                    </a:ext>
                  </a:extLst>
                </a:gridCol>
                <a:gridCol w="5410200">
                  <a:extLst>
                    <a:ext uri="{9D8B030D-6E8A-4147-A177-3AD203B41FA5}">
                      <a16:colId xmlns:a16="http://schemas.microsoft.com/office/drawing/2014/main" val="1602062443"/>
                    </a:ext>
                  </a:extLst>
                </a:gridCol>
              </a:tblGrid>
              <a:tr h="370840">
                <a:tc>
                  <a:txBody>
                    <a:bodyPr/>
                    <a:lstStyle/>
                    <a:p>
                      <a:r>
                        <a:rPr lang="en-US" dirty="0"/>
                        <a:t>Length (bits)</a:t>
                      </a:r>
                    </a:p>
                  </a:txBody>
                  <a:tcPr/>
                </a:tc>
                <a:tc>
                  <a:txBody>
                    <a:bodyPr/>
                    <a:lstStyle/>
                    <a:p>
                      <a:r>
                        <a:rPr lang="en-US" dirty="0"/>
                        <a:t>Field</a:t>
                      </a:r>
                    </a:p>
                  </a:txBody>
                  <a:tcPr/>
                </a:tc>
                <a:extLst>
                  <a:ext uri="{0D108BD9-81ED-4DB2-BD59-A6C34878D82A}">
                    <a16:rowId xmlns:a16="http://schemas.microsoft.com/office/drawing/2014/main" val="462912728"/>
                  </a:ext>
                </a:extLst>
              </a:tr>
              <a:tr h="370840">
                <a:tc>
                  <a:txBody>
                    <a:bodyPr/>
                    <a:lstStyle/>
                    <a:p>
                      <a:r>
                        <a:rPr lang="en-US" dirty="0"/>
                        <a:t>1</a:t>
                      </a:r>
                    </a:p>
                  </a:txBody>
                  <a:tcPr/>
                </a:tc>
                <a:tc>
                  <a:txBody>
                    <a:bodyPr/>
                    <a:lstStyle/>
                    <a:p>
                      <a:r>
                        <a:rPr lang="en-US" dirty="0"/>
                        <a:t>Pre-allocation flag</a:t>
                      </a:r>
                    </a:p>
                  </a:txBody>
                  <a:tcPr/>
                </a:tc>
                <a:extLst>
                  <a:ext uri="{0D108BD9-81ED-4DB2-BD59-A6C34878D82A}">
                    <a16:rowId xmlns:a16="http://schemas.microsoft.com/office/drawing/2014/main" val="2461565691"/>
                  </a:ext>
                </a:extLst>
              </a:tr>
              <a:tr h="370840">
                <a:tc>
                  <a:txBody>
                    <a:bodyPr/>
                    <a:lstStyle/>
                    <a:p>
                      <a:r>
                        <a:rPr lang="en-US" dirty="0"/>
                        <a:t>54</a:t>
                      </a:r>
                    </a:p>
                  </a:txBody>
                  <a:tcPr/>
                </a:tc>
                <a:tc>
                  <a:txBody>
                    <a:bodyPr/>
                    <a:lstStyle/>
                    <a:p>
                      <a:r>
                        <a:rPr lang="en-US" dirty="0"/>
                        <a:t>Logical offset of extent</a:t>
                      </a:r>
                    </a:p>
                  </a:txBody>
                  <a:tcPr/>
                </a:tc>
                <a:extLst>
                  <a:ext uri="{0D108BD9-81ED-4DB2-BD59-A6C34878D82A}">
                    <a16:rowId xmlns:a16="http://schemas.microsoft.com/office/drawing/2014/main" val="3719886056"/>
                  </a:ext>
                </a:extLst>
              </a:tr>
              <a:tr h="370840">
                <a:tc>
                  <a:txBody>
                    <a:bodyPr/>
                    <a:lstStyle/>
                    <a:p>
                      <a:r>
                        <a:rPr lang="en-US" dirty="0"/>
                        <a:t>52</a:t>
                      </a:r>
                    </a:p>
                  </a:txBody>
                  <a:tcPr/>
                </a:tc>
                <a:tc>
                  <a:txBody>
                    <a:bodyPr/>
                    <a:lstStyle/>
                    <a:p>
                      <a:r>
                        <a:rPr lang="en-US" dirty="0"/>
                        <a:t>Starting </a:t>
                      </a:r>
                      <a:r>
                        <a:rPr lang="en-US" dirty="0" err="1"/>
                        <a:t>fsblock</a:t>
                      </a:r>
                      <a:endParaRPr lang="en-US" dirty="0"/>
                    </a:p>
                  </a:txBody>
                  <a:tcPr/>
                </a:tc>
                <a:extLst>
                  <a:ext uri="{0D108BD9-81ED-4DB2-BD59-A6C34878D82A}">
                    <a16:rowId xmlns:a16="http://schemas.microsoft.com/office/drawing/2014/main" val="2213478223"/>
                  </a:ext>
                </a:extLst>
              </a:tr>
              <a:tr h="370840">
                <a:tc>
                  <a:txBody>
                    <a:bodyPr/>
                    <a:lstStyle/>
                    <a:p>
                      <a:r>
                        <a:rPr lang="en-US" dirty="0"/>
                        <a:t>21</a:t>
                      </a:r>
                    </a:p>
                  </a:txBody>
                  <a:tcPr/>
                </a:tc>
                <a:tc>
                  <a:txBody>
                    <a:bodyPr/>
                    <a:lstStyle/>
                    <a:p>
                      <a:r>
                        <a:rPr lang="en-US" dirty="0"/>
                        <a:t>Block count</a:t>
                      </a:r>
                    </a:p>
                  </a:txBody>
                  <a:tcPr/>
                </a:tc>
                <a:extLst>
                  <a:ext uri="{0D108BD9-81ED-4DB2-BD59-A6C34878D82A}">
                    <a16:rowId xmlns:a16="http://schemas.microsoft.com/office/drawing/2014/main" val="4226203301"/>
                  </a:ext>
                </a:extLst>
              </a:tr>
            </a:tbl>
          </a:graphicData>
        </a:graphic>
      </p:graphicFrame>
    </p:spTree>
    <p:extLst>
      <p:ext uri="{BB962C8B-B14F-4D97-AF65-F5344CB8AC3E}">
        <p14:creationId xmlns:p14="http://schemas.microsoft.com/office/powerpoint/2010/main" val="4125933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AB1CF-22FC-B33A-82C2-C29F4FD1A6D3}"/>
              </a:ext>
            </a:extLst>
          </p:cNvPr>
          <p:cNvSpPr>
            <a:spLocks noGrp="1"/>
          </p:cNvSpPr>
          <p:nvPr>
            <p:ph type="title"/>
          </p:nvPr>
        </p:nvSpPr>
        <p:spPr/>
        <p:txBody>
          <a:bodyPr>
            <a:normAutofit fontScale="90000"/>
          </a:bodyPr>
          <a:lstStyle/>
          <a:p>
            <a:r>
              <a:rPr lang="en-US" dirty="0"/>
              <a:t>thanks for having me!</a:t>
            </a:r>
          </a:p>
        </p:txBody>
      </p:sp>
      <p:sp>
        <p:nvSpPr>
          <p:cNvPr id="3" name="Content Placeholder 2">
            <a:extLst>
              <a:ext uri="{FF2B5EF4-FFF2-40B4-BE49-F238E27FC236}">
                <a16:creationId xmlns:a16="http://schemas.microsoft.com/office/drawing/2014/main" id="{416FBC2D-1A00-99F3-DDF4-319E62A67CDD}"/>
              </a:ext>
            </a:extLst>
          </p:cNvPr>
          <p:cNvSpPr>
            <a:spLocks noGrp="1"/>
          </p:cNvSpPr>
          <p:nvPr>
            <p:ph idx="1"/>
          </p:nvPr>
        </p:nvSpPr>
        <p:spPr>
          <a:xfrm>
            <a:off x="653143" y="1633928"/>
            <a:ext cx="8129588" cy="573491"/>
          </a:xfrm>
        </p:spPr>
        <p:txBody>
          <a:bodyPr/>
          <a:lstStyle/>
          <a:p>
            <a:pPr marL="0" indent="0">
              <a:buNone/>
            </a:pPr>
            <a:r>
              <a:rPr lang="en-US" dirty="0"/>
              <a:t>https://archive.org/details/HalLinuxForensics/</a:t>
            </a:r>
          </a:p>
        </p:txBody>
      </p:sp>
      <p:pic>
        <p:nvPicPr>
          <p:cNvPr id="5" name="Picture 4" descr="Qr code&#10;&#10;Description automatically generated">
            <a:extLst>
              <a:ext uri="{FF2B5EF4-FFF2-40B4-BE49-F238E27FC236}">
                <a16:creationId xmlns:a16="http://schemas.microsoft.com/office/drawing/2014/main" id="{6668BED1-C7BB-7C6F-E2B1-969811AEA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7731" y="1321594"/>
            <a:ext cx="2857500" cy="2857500"/>
          </a:xfrm>
          <a:prstGeom prst="rect">
            <a:avLst/>
          </a:prstGeom>
        </p:spPr>
      </p:pic>
      <p:pic>
        <p:nvPicPr>
          <p:cNvPr id="7" name="Picture 6" descr="Qr code&#10;&#10;Description automatically generated">
            <a:extLst>
              <a:ext uri="{FF2B5EF4-FFF2-40B4-BE49-F238E27FC236}">
                <a16:creationId xmlns:a16="http://schemas.microsoft.com/office/drawing/2014/main" id="{7126FD2D-B16A-0E7E-05A7-4FB2D1511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856" y="3926306"/>
            <a:ext cx="2857500" cy="2857500"/>
          </a:xfrm>
          <a:prstGeom prst="rect">
            <a:avLst/>
          </a:prstGeom>
        </p:spPr>
      </p:pic>
      <p:sp>
        <p:nvSpPr>
          <p:cNvPr id="9" name="Content Placeholder 2">
            <a:extLst>
              <a:ext uri="{FF2B5EF4-FFF2-40B4-BE49-F238E27FC236}">
                <a16:creationId xmlns:a16="http://schemas.microsoft.com/office/drawing/2014/main" id="{B91F3424-6DCF-38EB-1D85-2C9EF4B91E72}"/>
              </a:ext>
            </a:extLst>
          </p:cNvPr>
          <p:cNvSpPr txBox="1">
            <a:spLocks/>
          </p:cNvSpPr>
          <p:nvPr/>
        </p:nvSpPr>
        <p:spPr>
          <a:xfrm>
            <a:off x="3019697" y="5897981"/>
            <a:ext cx="8129588" cy="57349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en-US" dirty="0"/>
              <a:t>Teaching in Canberra and Melbourne, Apr 2023</a:t>
            </a:r>
          </a:p>
        </p:txBody>
      </p:sp>
      <p:sp>
        <p:nvSpPr>
          <p:cNvPr id="10" name="TextBox 9">
            <a:extLst>
              <a:ext uri="{FF2B5EF4-FFF2-40B4-BE49-F238E27FC236}">
                <a16:creationId xmlns:a16="http://schemas.microsoft.com/office/drawing/2014/main" id="{750EF31E-AE21-294B-D962-C7136D4ADA0D}"/>
              </a:ext>
            </a:extLst>
          </p:cNvPr>
          <p:cNvSpPr txBox="1"/>
          <p:nvPr/>
        </p:nvSpPr>
        <p:spPr>
          <a:xfrm>
            <a:off x="1379271" y="2498240"/>
            <a:ext cx="6412333" cy="1384995"/>
          </a:xfrm>
          <a:prstGeom prst="rect">
            <a:avLst/>
          </a:prstGeom>
          <a:noFill/>
        </p:spPr>
        <p:txBody>
          <a:bodyPr wrap="none" rtlCol="0">
            <a:spAutoFit/>
          </a:bodyPr>
          <a:lstStyle/>
          <a:p>
            <a:r>
              <a:rPr lang="en-US" sz="2800" dirty="0"/>
              <a:t>Hal Pomeranz</a:t>
            </a:r>
          </a:p>
          <a:p>
            <a:r>
              <a:rPr lang="en-US" sz="2800" i="1" dirty="0"/>
              <a:t>hrpomeranz@gmail.com</a:t>
            </a:r>
          </a:p>
          <a:p>
            <a:r>
              <a:rPr lang="en-US" sz="2800" i="1" dirty="0"/>
              <a:t>@hal_pomeranz@infosec.exchange</a:t>
            </a:r>
          </a:p>
        </p:txBody>
      </p:sp>
    </p:spTree>
    <p:extLst>
      <p:ext uri="{BB962C8B-B14F-4D97-AF65-F5344CB8AC3E}">
        <p14:creationId xmlns:p14="http://schemas.microsoft.com/office/powerpoint/2010/main" val="3000918249"/>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867</Words>
  <Application>Microsoft Office PowerPoint</Application>
  <PresentationFormat>Widescreen</PresentationFormat>
  <Paragraphs>84</Paragraphs>
  <Slides>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Cavolini</vt:lpstr>
      <vt:lpstr>Century Gothic</vt:lpstr>
      <vt:lpstr>Vapor Trail</vt:lpstr>
      <vt:lpstr>XFS File system forensics</vt:lpstr>
      <vt:lpstr>About xfs</vt:lpstr>
      <vt:lpstr>Key features</vt:lpstr>
      <vt:lpstr>Deleting a file</vt:lpstr>
      <vt:lpstr>Directory entries</vt:lpstr>
      <vt:lpstr>Extent structure</vt:lpstr>
      <vt:lpstr>thanks for having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XFS File system forensics</dc:title>
  <dc:creator>Harold Pomeranz</dc:creator>
  <cp:lastModifiedBy>Harold Pomeranz</cp:lastModifiedBy>
  <cp:revision>3</cp:revision>
  <dcterms:created xsi:type="dcterms:W3CDTF">2022-11-19T20:58:20Z</dcterms:created>
  <dcterms:modified xsi:type="dcterms:W3CDTF">2022-11-19T21:47:25Z</dcterms:modified>
</cp:coreProperties>
</file>